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67" r:id="rId3"/>
    <p:sldId id="268" r:id="rId4"/>
    <p:sldId id="270" r:id="rId5"/>
    <p:sldId id="269" r:id="rId6"/>
    <p:sldId id="266" r:id="rId7"/>
    <p:sldId id="258" r:id="rId8"/>
    <p:sldId id="259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53" autoAdjust="0"/>
    <p:restoredTop sz="92752" autoAdjust="0"/>
  </p:normalViewPr>
  <p:slideViewPr>
    <p:cSldViewPr snapToGrid="0">
      <p:cViewPr varScale="1">
        <p:scale>
          <a:sx n="124" d="100"/>
          <a:sy n="124" d="100"/>
        </p:scale>
        <p:origin x="17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AFFB80-604B-49E7-AE6E-1F846CA982EA}" type="datetimeFigureOut">
              <a:rPr lang="en-US" smtClean="0"/>
              <a:t>9/9/25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C346A-8889-48EE-BFEF-32EC4CE73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45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ir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74582-0466-4AD7-B8DD-59E9000EE5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68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Helen Sharman was the first British astronaut and the first woman to visit the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Mir"/>
              </a:rPr>
              <a:t>Mir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space station.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They launched on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18 May 1991 from the Baikonur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cosmodrome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Soviet republic of Kazakhstan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C346A-8889-48EE-BFEF-32EC4CE73F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28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859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67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08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82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80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38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57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62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17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58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39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1C837-452E-438A-A12C-1EA912E08F40}" type="slidenum">
              <a:rPr lang="en-US" smtClean="0"/>
              <a:t>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8880" y="792513"/>
            <a:ext cx="869099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Practical 1: 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 and solving equations in python</a:t>
            </a:r>
            <a:endParaRPr lang="en-US" sz="4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38880" y="-725120"/>
            <a:ext cx="77724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sz="2800" dirty="0"/>
              <a:t>Glaciology</a:t>
            </a:r>
            <a:br>
              <a:rPr lang="en-US" sz="2800" dirty="0"/>
            </a:br>
            <a:r>
              <a:rPr lang="en-US" sz="2000" dirty="0"/>
              <a:t>EESCGU4220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8430" y="3100837"/>
            <a:ext cx="5466969" cy="26457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1. Download </a:t>
            </a:r>
            <a:r>
              <a:rPr lang="en-US" sz="2000" dirty="0" err="1"/>
              <a:t>SIR_density.csv</a:t>
            </a:r>
            <a:r>
              <a:rPr lang="en-US" sz="2000" dirty="0"/>
              <a:t> from canvas 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dirty="0"/>
              <a:t>2. Put in a folder you want to work in </a:t>
            </a:r>
            <a:br>
              <a:rPr lang="en-US" sz="2000" dirty="0"/>
            </a:br>
            <a:r>
              <a:rPr lang="en-US" sz="2000" dirty="0"/>
              <a:t>(call it something like “P1”)</a:t>
            </a:r>
          </a:p>
          <a:p>
            <a:pPr marL="0" indent="0">
              <a:buNone/>
            </a:pPr>
            <a:r>
              <a:rPr lang="en-US" sz="2000" dirty="0"/>
              <a:t>3. Open the terminal at that folder and start </a:t>
            </a:r>
            <a:r>
              <a:rPr lang="en-US" sz="2000" dirty="0" err="1"/>
              <a:t>jupyterlab</a:t>
            </a:r>
            <a:r>
              <a:rPr lang="en-US" sz="2000" dirty="0"/>
              <a:t>. </a:t>
            </a:r>
          </a:p>
          <a:p>
            <a:pPr marL="0" indent="0">
              <a:buNone/>
            </a:pPr>
            <a:r>
              <a:rPr lang="en-US" sz="2000" dirty="0"/>
              <a:t>4. Start a new </a:t>
            </a:r>
            <a:r>
              <a:rPr lang="en-US" sz="2000" dirty="0" err="1"/>
              <a:t>jupyter</a:t>
            </a:r>
            <a:r>
              <a:rPr lang="en-US" sz="2000" dirty="0"/>
              <a:t> notebook.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539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2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54577" y="269656"/>
            <a:ext cx="7374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Skytrain</a:t>
            </a:r>
            <a:r>
              <a:rPr lang="en-US" sz="3600" dirty="0"/>
              <a:t> Ice Rise, Antarctica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6F55E6-2913-954F-996A-11C232974C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02" y="943708"/>
            <a:ext cx="9165150" cy="48103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DD6393-1B02-AD49-B92A-5AF1FCA4B97D}"/>
              </a:ext>
            </a:extLst>
          </p:cNvPr>
          <p:cNvSpPr txBox="1"/>
          <p:nvPr/>
        </p:nvSpPr>
        <p:spPr>
          <a:xfrm>
            <a:off x="5531005" y="5910146"/>
            <a:ext cx="3245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Case and Kingslake, </a:t>
            </a:r>
            <a:r>
              <a:rPr lang="en-US" i="1" dirty="0"/>
              <a:t>in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873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22" y="1276543"/>
            <a:ext cx="7871428" cy="44436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12982" y="5781964"/>
            <a:ext cx="766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(actually a different field site, but the same people with the same equipment)</a:t>
            </a:r>
          </a:p>
        </p:txBody>
      </p:sp>
    </p:spTree>
    <p:extLst>
      <p:ext uri="{BB962C8B-B14F-4D97-AF65-F5344CB8AC3E}">
        <p14:creationId xmlns:p14="http://schemas.microsoft.com/office/powerpoint/2010/main" val="481386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19" y="424363"/>
            <a:ext cx="8202562" cy="54873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12982" y="5781964"/>
            <a:ext cx="766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(actually a different field site, but the same people with the same equipment)</a:t>
            </a:r>
          </a:p>
        </p:txBody>
      </p:sp>
    </p:spTree>
    <p:extLst>
      <p:ext uri="{BB962C8B-B14F-4D97-AF65-F5344CB8AC3E}">
        <p14:creationId xmlns:p14="http://schemas.microsoft.com/office/powerpoint/2010/main" val="2435939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84" y="779232"/>
            <a:ext cx="8667007" cy="54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0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757" y="167645"/>
            <a:ext cx="7886700" cy="1325563"/>
          </a:xfrm>
        </p:spPr>
        <p:txBody>
          <a:bodyPr/>
          <a:lstStyle/>
          <a:p>
            <a:r>
              <a:rPr lang="en-US" dirty="0"/>
              <a:t>Discretization and numerical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716" y="1582621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Integrating the overburden pressure equation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B5A2F-ED97-41EE-B0D7-F667DFBF8050}" type="slidenum">
              <a:rPr lang="en-US" smtClean="0"/>
              <a:t>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859536" y="2871216"/>
                <a:ext cx="2477922" cy="9350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536" y="2871216"/>
                <a:ext cx="2477922" cy="935000"/>
              </a:xfrm>
              <a:prstGeom prst="rect">
                <a:avLst/>
              </a:prstGeom>
              <a:blipFill>
                <a:blip r:embed="rId3"/>
                <a:stretch>
                  <a:fillRect l="-3571" t="-1351" r="-3061" b="-148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4815281" y="3028426"/>
            <a:ext cx="31458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V="1">
            <a:off x="4804771" y="3388328"/>
            <a:ext cx="0" cy="941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481582" y="3592590"/>
            <a:ext cx="444616" cy="375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 Math" panose="02040503050406030204" pitchFamily="18" charset="0"/>
                <a:ea typeface="Cambria Math" panose="02040503050406030204" pitchFamily="18" charset="0"/>
              </a:rPr>
              <a:t>z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07149" y="2803385"/>
            <a:ext cx="444616" cy="375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z</a:t>
            </a:r>
            <a:r>
              <a:rPr lang="en-US" i="1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endParaRPr lang="en-US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5528345" y="3087149"/>
            <a:ext cx="1585519" cy="2424418"/>
          </a:xfrm>
          <a:custGeom>
            <a:avLst/>
            <a:gdLst>
              <a:gd name="connsiteX0" fmla="*/ 0 w 1585519"/>
              <a:gd name="connsiteY0" fmla="*/ 0 h 2424418"/>
              <a:gd name="connsiteX1" fmla="*/ 142613 w 1585519"/>
              <a:gd name="connsiteY1" fmla="*/ 25167 h 2424418"/>
              <a:gd name="connsiteX2" fmla="*/ 218114 w 1585519"/>
              <a:gd name="connsiteY2" fmla="*/ 50334 h 2424418"/>
              <a:gd name="connsiteX3" fmla="*/ 243281 w 1585519"/>
              <a:gd name="connsiteY3" fmla="*/ 67112 h 2424418"/>
              <a:gd name="connsiteX4" fmla="*/ 285226 w 1585519"/>
              <a:gd name="connsiteY4" fmla="*/ 83890 h 2424418"/>
              <a:gd name="connsiteX5" fmla="*/ 302004 w 1585519"/>
              <a:gd name="connsiteY5" fmla="*/ 109057 h 2424418"/>
              <a:gd name="connsiteX6" fmla="*/ 343949 w 1585519"/>
              <a:gd name="connsiteY6" fmla="*/ 125834 h 2424418"/>
              <a:gd name="connsiteX7" fmla="*/ 385894 w 1585519"/>
              <a:gd name="connsiteY7" fmla="*/ 176168 h 2424418"/>
              <a:gd name="connsiteX8" fmla="*/ 453005 w 1585519"/>
              <a:gd name="connsiteY8" fmla="*/ 251669 h 2424418"/>
              <a:gd name="connsiteX9" fmla="*/ 494950 w 1585519"/>
              <a:gd name="connsiteY9" fmla="*/ 327170 h 2424418"/>
              <a:gd name="connsiteX10" fmla="*/ 595618 w 1585519"/>
              <a:gd name="connsiteY10" fmla="*/ 453005 h 2424418"/>
              <a:gd name="connsiteX11" fmla="*/ 629174 w 1585519"/>
              <a:gd name="connsiteY11" fmla="*/ 478172 h 2424418"/>
              <a:gd name="connsiteX12" fmla="*/ 654341 w 1585519"/>
              <a:gd name="connsiteY12" fmla="*/ 511728 h 2424418"/>
              <a:gd name="connsiteX13" fmla="*/ 713064 w 1585519"/>
              <a:gd name="connsiteY13" fmla="*/ 553673 h 2424418"/>
              <a:gd name="connsiteX14" fmla="*/ 738231 w 1585519"/>
              <a:gd name="connsiteY14" fmla="*/ 562062 h 2424418"/>
              <a:gd name="connsiteX15" fmla="*/ 771787 w 1585519"/>
              <a:gd name="connsiteY15" fmla="*/ 587229 h 2424418"/>
              <a:gd name="connsiteX16" fmla="*/ 822121 w 1585519"/>
              <a:gd name="connsiteY16" fmla="*/ 620785 h 2424418"/>
              <a:gd name="connsiteX17" fmla="*/ 855677 w 1585519"/>
              <a:gd name="connsiteY17" fmla="*/ 654341 h 2424418"/>
              <a:gd name="connsiteX18" fmla="*/ 922789 w 1585519"/>
              <a:gd name="connsiteY18" fmla="*/ 713064 h 2424418"/>
              <a:gd name="connsiteX19" fmla="*/ 947956 w 1585519"/>
              <a:gd name="connsiteY19" fmla="*/ 746620 h 2424418"/>
              <a:gd name="connsiteX20" fmla="*/ 964734 w 1585519"/>
              <a:gd name="connsiteY20" fmla="*/ 1057012 h 2424418"/>
              <a:gd name="connsiteX21" fmla="*/ 981512 w 1585519"/>
              <a:gd name="connsiteY21" fmla="*/ 1082179 h 2424418"/>
              <a:gd name="connsiteX22" fmla="*/ 1057013 w 1585519"/>
              <a:gd name="connsiteY22" fmla="*/ 1140902 h 2424418"/>
              <a:gd name="connsiteX23" fmla="*/ 1090569 w 1585519"/>
              <a:gd name="connsiteY23" fmla="*/ 1174458 h 2424418"/>
              <a:gd name="connsiteX24" fmla="*/ 1124125 w 1585519"/>
              <a:gd name="connsiteY24" fmla="*/ 1191236 h 2424418"/>
              <a:gd name="connsiteX25" fmla="*/ 1149292 w 1585519"/>
              <a:gd name="connsiteY25" fmla="*/ 1208014 h 2424418"/>
              <a:gd name="connsiteX26" fmla="*/ 1191237 w 1585519"/>
              <a:gd name="connsiteY26" fmla="*/ 1275126 h 2424418"/>
              <a:gd name="connsiteX27" fmla="*/ 1199626 w 1585519"/>
              <a:gd name="connsiteY27" fmla="*/ 1308682 h 2424418"/>
              <a:gd name="connsiteX28" fmla="*/ 1208015 w 1585519"/>
              <a:gd name="connsiteY28" fmla="*/ 1333849 h 2424418"/>
              <a:gd name="connsiteX29" fmla="*/ 1216404 w 1585519"/>
              <a:gd name="connsiteY29" fmla="*/ 1770077 h 2424418"/>
              <a:gd name="connsiteX30" fmla="*/ 1266738 w 1585519"/>
              <a:gd name="connsiteY30" fmla="*/ 1870745 h 2424418"/>
              <a:gd name="connsiteX31" fmla="*/ 1317072 w 1585519"/>
              <a:gd name="connsiteY31" fmla="*/ 1937857 h 2424418"/>
              <a:gd name="connsiteX32" fmla="*/ 1367405 w 1585519"/>
              <a:gd name="connsiteY32" fmla="*/ 1971412 h 2424418"/>
              <a:gd name="connsiteX33" fmla="*/ 1384183 w 1585519"/>
              <a:gd name="connsiteY33" fmla="*/ 1996579 h 2424418"/>
              <a:gd name="connsiteX34" fmla="*/ 1434517 w 1585519"/>
              <a:gd name="connsiteY34" fmla="*/ 2046913 h 2424418"/>
              <a:gd name="connsiteX35" fmla="*/ 1442906 w 1585519"/>
              <a:gd name="connsiteY35" fmla="*/ 2088858 h 2424418"/>
              <a:gd name="connsiteX36" fmla="*/ 1468073 w 1585519"/>
              <a:gd name="connsiteY36" fmla="*/ 2231471 h 2424418"/>
              <a:gd name="connsiteX37" fmla="*/ 1476462 w 1585519"/>
              <a:gd name="connsiteY37" fmla="*/ 2256638 h 2424418"/>
              <a:gd name="connsiteX38" fmla="*/ 1501629 w 1585519"/>
              <a:gd name="connsiteY38" fmla="*/ 2273416 h 2424418"/>
              <a:gd name="connsiteX39" fmla="*/ 1510018 w 1585519"/>
              <a:gd name="connsiteY39" fmla="*/ 2315361 h 2424418"/>
              <a:gd name="connsiteX40" fmla="*/ 1551963 w 1585519"/>
              <a:gd name="connsiteY40" fmla="*/ 2365695 h 2424418"/>
              <a:gd name="connsiteX41" fmla="*/ 1560352 w 1585519"/>
              <a:gd name="connsiteY41" fmla="*/ 2390862 h 2424418"/>
              <a:gd name="connsiteX42" fmla="*/ 1585519 w 1585519"/>
              <a:gd name="connsiteY42" fmla="*/ 2424418 h 2424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585519" h="2424418">
                <a:moveTo>
                  <a:pt x="0" y="0"/>
                </a:moveTo>
                <a:cubicBezTo>
                  <a:pt x="60666" y="6741"/>
                  <a:pt x="85314" y="6067"/>
                  <a:pt x="142613" y="25167"/>
                </a:cubicBezTo>
                <a:cubicBezTo>
                  <a:pt x="246809" y="59899"/>
                  <a:pt x="97905" y="26292"/>
                  <a:pt x="218114" y="50334"/>
                </a:cubicBezTo>
                <a:cubicBezTo>
                  <a:pt x="226503" y="55927"/>
                  <a:pt x="234263" y="62603"/>
                  <a:pt x="243281" y="67112"/>
                </a:cubicBezTo>
                <a:cubicBezTo>
                  <a:pt x="256750" y="73846"/>
                  <a:pt x="272972" y="75137"/>
                  <a:pt x="285226" y="83890"/>
                </a:cubicBezTo>
                <a:cubicBezTo>
                  <a:pt x="293430" y="89750"/>
                  <a:pt x="293800" y="103197"/>
                  <a:pt x="302004" y="109057"/>
                </a:cubicBezTo>
                <a:cubicBezTo>
                  <a:pt x="314258" y="117809"/>
                  <a:pt x="329967" y="120242"/>
                  <a:pt x="343949" y="125834"/>
                </a:cubicBezTo>
                <a:cubicBezTo>
                  <a:pt x="403910" y="215775"/>
                  <a:pt x="310528" y="79268"/>
                  <a:pt x="385894" y="176168"/>
                </a:cubicBezTo>
                <a:cubicBezTo>
                  <a:pt x="443730" y="250530"/>
                  <a:pt x="391859" y="205810"/>
                  <a:pt x="453005" y="251669"/>
                </a:cubicBezTo>
                <a:cubicBezTo>
                  <a:pt x="467771" y="295966"/>
                  <a:pt x="456489" y="269478"/>
                  <a:pt x="494950" y="327170"/>
                </a:cubicBezTo>
                <a:cubicBezTo>
                  <a:pt x="524883" y="372069"/>
                  <a:pt x="554685" y="417189"/>
                  <a:pt x="595618" y="453005"/>
                </a:cubicBezTo>
                <a:cubicBezTo>
                  <a:pt x="606140" y="462212"/>
                  <a:pt x="619287" y="468285"/>
                  <a:pt x="629174" y="478172"/>
                </a:cubicBezTo>
                <a:cubicBezTo>
                  <a:pt x="639061" y="488059"/>
                  <a:pt x="644454" y="501841"/>
                  <a:pt x="654341" y="511728"/>
                </a:cubicBezTo>
                <a:cubicBezTo>
                  <a:pt x="658141" y="515528"/>
                  <a:pt x="703537" y="548910"/>
                  <a:pt x="713064" y="553673"/>
                </a:cubicBezTo>
                <a:cubicBezTo>
                  <a:pt x="720973" y="557628"/>
                  <a:pt x="729842" y="559266"/>
                  <a:pt x="738231" y="562062"/>
                </a:cubicBezTo>
                <a:cubicBezTo>
                  <a:pt x="749416" y="570451"/>
                  <a:pt x="760333" y="579211"/>
                  <a:pt x="771787" y="587229"/>
                </a:cubicBezTo>
                <a:cubicBezTo>
                  <a:pt x="788307" y="598793"/>
                  <a:pt x="807862" y="606526"/>
                  <a:pt x="822121" y="620785"/>
                </a:cubicBezTo>
                <a:cubicBezTo>
                  <a:pt x="833306" y="631970"/>
                  <a:pt x="843854" y="643832"/>
                  <a:pt x="855677" y="654341"/>
                </a:cubicBezTo>
                <a:cubicBezTo>
                  <a:pt x="889018" y="683978"/>
                  <a:pt x="896800" y="682744"/>
                  <a:pt x="922789" y="713064"/>
                </a:cubicBezTo>
                <a:cubicBezTo>
                  <a:pt x="931888" y="723680"/>
                  <a:pt x="939567" y="735435"/>
                  <a:pt x="947956" y="746620"/>
                </a:cubicBezTo>
                <a:cubicBezTo>
                  <a:pt x="988290" y="867622"/>
                  <a:pt x="936007" y="702714"/>
                  <a:pt x="964734" y="1057012"/>
                </a:cubicBezTo>
                <a:cubicBezTo>
                  <a:pt x="965549" y="1067061"/>
                  <a:pt x="974052" y="1075397"/>
                  <a:pt x="981512" y="1082179"/>
                </a:cubicBezTo>
                <a:cubicBezTo>
                  <a:pt x="1005104" y="1103626"/>
                  <a:pt x="1034468" y="1118357"/>
                  <a:pt x="1057013" y="1140902"/>
                </a:cubicBezTo>
                <a:cubicBezTo>
                  <a:pt x="1068198" y="1152087"/>
                  <a:pt x="1077914" y="1164967"/>
                  <a:pt x="1090569" y="1174458"/>
                </a:cubicBezTo>
                <a:cubicBezTo>
                  <a:pt x="1100573" y="1181961"/>
                  <a:pt x="1113267" y="1185031"/>
                  <a:pt x="1124125" y="1191236"/>
                </a:cubicBezTo>
                <a:cubicBezTo>
                  <a:pt x="1132879" y="1196238"/>
                  <a:pt x="1140903" y="1202421"/>
                  <a:pt x="1149292" y="1208014"/>
                </a:cubicBezTo>
                <a:cubicBezTo>
                  <a:pt x="1160516" y="1224850"/>
                  <a:pt x="1184492" y="1259949"/>
                  <a:pt x="1191237" y="1275126"/>
                </a:cubicBezTo>
                <a:cubicBezTo>
                  <a:pt x="1195920" y="1285662"/>
                  <a:pt x="1196459" y="1297596"/>
                  <a:pt x="1199626" y="1308682"/>
                </a:cubicBezTo>
                <a:cubicBezTo>
                  <a:pt x="1202055" y="1317185"/>
                  <a:pt x="1205219" y="1325460"/>
                  <a:pt x="1208015" y="1333849"/>
                </a:cubicBezTo>
                <a:cubicBezTo>
                  <a:pt x="1202625" y="1511728"/>
                  <a:pt x="1187290" y="1607037"/>
                  <a:pt x="1216404" y="1770077"/>
                </a:cubicBezTo>
                <a:cubicBezTo>
                  <a:pt x="1233133" y="1863762"/>
                  <a:pt x="1228264" y="1823721"/>
                  <a:pt x="1266738" y="1870745"/>
                </a:cubicBezTo>
                <a:cubicBezTo>
                  <a:pt x="1284445" y="1892387"/>
                  <a:pt x="1293805" y="1922346"/>
                  <a:pt x="1317072" y="1937857"/>
                </a:cubicBezTo>
                <a:lnTo>
                  <a:pt x="1367405" y="1971412"/>
                </a:lnTo>
                <a:cubicBezTo>
                  <a:pt x="1372998" y="1979801"/>
                  <a:pt x="1377054" y="1989450"/>
                  <a:pt x="1384183" y="1996579"/>
                </a:cubicBezTo>
                <a:cubicBezTo>
                  <a:pt x="1446616" y="2059012"/>
                  <a:pt x="1394976" y="1987602"/>
                  <a:pt x="1434517" y="2046913"/>
                </a:cubicBezTo>
                <a:cubicBezTo>
                  <a:pt x="1437313" y="2060895"/>
                  <a:pt x="1440890" y="2074743"/>
                  <a:pt x="1442906" y="2088858"/>
                </a:cubicBezTo>
                <a:cubicBezTo>
                  <a:pt x="1453017" y="2159635"/>
                  <a:pt x="1445904" y="2164965"/>
                  <a:pt x="1468073" y="2231471"/>
                </a:cubicBezTo>
                <a:cubicBezTo>
                  <a:pt x="1470869" y="2239860"/>
                  <a:pt x="1470938" y="2249733"/>
                  <a:pt x="1476462" y="2256638"/>
                </a:cubicBezTo>
                <a:cubicBezTo>
                  <a:pt x="1482760" y="2264511"/>
                  <a:pt x="1493240" y="2267823"/>
                  <a:pt x="1501629" y="2273416"/>
                </a:cubicBezTo>
                <a:cubicBezTo>
                  <a:pt x="1504425" y="2287398"/>
                  <a:pt x="1505011" y="2302010"/>
                  <a:pt x="1510018" y="2315361"/>
                </a:cubicBezTo>
                <a:cubicBezTo>
                  <a:pt x="1517026" y="2334048"/>
                  <a:pt x="1538907" y="2352639"/>
                  <a:pt x="1551963" y="2365695"/>
                </a:cubicBezTo>
                <a:cubicBezTo>
                  <a:pt x="1554759" y="2374084"/>
                  <a:pt x="1556397" y="2382953"/>
                  <a:pt x="1560352" y="2390862"/>
                </a:cubicBezTo>
                <a:cubicBezTo>
                  <a:pt x="1569838" y="2409834"/>
                  <a:pt x="1573721" y="2412620"/>
                  <a:pt x="1585519" y="242441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5036078" y="4591539"/>
                <a:ext cx="167706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  ?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6078" y="4591539"/>
                <a:ext cx="1677061" cy="49244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5032276" y="2498501"/>
                <a:ext cx="1687898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2276" y="2498501"/>
                <a:ext cx="1687898" cy="49244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7430430" y="4188805"/>
                <a:ext cx="106144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30430" y="4188805"/>
                <a:ext cx="1061444" cy="58477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584431" y="4644085"/>
                <a:ext cx="339471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Δ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431" y="4644085"/>
                <a:ext cx="3394712" cy="492443"/>
              </a:xfrm>
              <a:prstGeom prst="rect">
                <a:avLst/>
              </a:prstGeom>
              <a:blipFill>
                <a:blip r:embed="rId7"/>
                <a:stretch>
                  <a:fillRect l="-2239" r="-2239" b="-2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3887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647" y="312451"/>
            <a:ext cx="7886700" cy="1325563"/>
          </a:xfrm>
        </p:spPr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7</a:t>
            </a:fld>
            <a:endParaRPr lang="en-US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28650" y="1669201"/>
            <a:ext cx="5466969" cy="26457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1. Download </a:t>
            </a:r>
            <a:r>
              <a:rPr lang="en-US" sz="2000" dirty="0" err="1"/>
              <a:t>SIR_density.csv</a:t>
            </a:r>
            <a:r>
              <a:rPr lang="en-US" sz="2000" dirty="0"/>
              <a:t> from canvas 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dirty="0"/>
              <a:t>2. Put in a folder you want to work in </a:t>
            </a:r>
            <a:br>
              <a:rPr lang="en-US" sz="2000" dirty="0"/>
            </a:br>
            <a:r>
              <a:rPr lang="en-US" sz="2000" dirty="0"/>
              <a:t>(call it something like “P1”)</a:t>
            </a:r>
          </a:p>
          <a:p>
            <a:pPr marL="0" indent="0">
              <a:buNone/>
            </a:pPr>
            <a:r>
              <a:rPr lang="en-US" sz="2000" dirty="0"/>
              <a:t>3. Open the terminal at that folder and start </a:t>
            </a:r>
            <a:r>
              <a:rPr lang="en-US" sz="2000" dirty="0" err="1"/>
              <a:t>jupyterlab</a:t>
            </a:r>
            <a:r>
              <a:rPr lang="en-US" sz="2000" dirty="0"/>
              <a:t>. </a:t>
            </a:r>
          </a:p>
          <a:p>
            <a:pPr marL="0" indent="0">
              <a:buNone/>
            </a:pPr>
            <a:r>
              <a:rPr lang="en-US" sz="2000" dirty="0"/>
              <a:t>4. Start a new </a:t>
            </a:r>
            <a:r>
              <a:rPr lang="en-US" sz="2000" dirty="0" err="1"/>
              <a:t>jupyter</a:t>
            </a:r>
            <a:r>
              <a:rPr lang="en-US" sz="2000" dirty="0"/>
              <a:t> notebook.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SIR_density.csv</a:t>
            </a:r>
            <a:r>
              <a:rPr lang="en-US" sz="2000" dirty="0"/>
              <a:t> has two columns, the first one is depth from the surface in meters. The second is the density in kg m</a:t>
            </a:r>
            <a:r>
              <a:rPr lang="en-US" sz="2000" baseline="30000" dirty="0"/>
              <a:t>-3</a:t>
            </a:r>
            <a:r>
              <a:rPr lang="en-US" sz="2000" dirty="0"/>
              <a:t>.</a:t>
            </a:r>
            <a:endParaRPr lang="en-US" sz="2000" baseline="30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7417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42" y="0"/>
            <a:ext cx="8278004" cy="1325563"/>
          </a:xfrm>
        </p:spPr>
        <p:txBody>
          <a:bodyPr>
            <a:normAutofit/>
          </a:bodyPr>
          <a:lstStyle/>
          <a:p>
            <a:r>
              <a:rPr lang="en-US" sz="3200" dirty="0"/>
              <a:t>Write a python notebook to answer these questions/do these tasks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4470" y="1381319"/>
                <a:ext cx="4329875" cy="5196967"/>
              </a:xfrm>
            </p:spPr>
            <p:txBody>
              <a:bodyPr>
                <a:normAutofit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How many data points are there?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How deep was the ice core?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What is the density at the surface? What is the density at 30 m?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Plot density against depth.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What is the average density in the top 50 m and in the bottom 200m?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Compute and plot pressure as a function of depth </a:t>
                </a:r>
                <a:r>
                  <a:rPr lang="en-US" sz="1400" i="1" dirty="0"/>
                  <a:t>P</a:t>
                </a:r>
                <a:r>
                  <a:rPr lang="en-US" sz="1400" dirty="0"/>
                  <a:t>(z).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Indicate on the plot the approximate pressure a human hand is capable of producing.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When computing</a:t>
                </a:r>
                <a:r>
                  <a:rPr lang="en-US" sz="1400" i="1" dirty="0"/>
                  <a:t> P </a:t>
                </a:r>
                <a:r>
                  <a:rPr lang="en-US" sz="1400" dirty="0"/>
                  <a:t>in ice sheet models they usually 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𝑔𝑧</m:t>
                    </m:r>
                  </m:oMath>
                </a14:m>
                <a:r>
                  <a:rPr lang="en-US" sz="1400" dirty="0"/>
                  <a:t> and assume a constant density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1400" dirty="0"/>
                  <a:t> 918 kg/m</a:t>
                </a:r>
                <a:r>
                  <a:rPr lang="en-US" sz="1400" baseline="30000" dirty="0"/>
                  <a:t>3</a:t>
                </a:r>
                <a:r>
                  <a:rPr lang="en-US" sz="1400" dirty="0"/>
                  <a:t>. </a:t>
                </a:r>
                <a:br>
                  <a:rPr lang="en-US" sz="1400" dirty="0"/>
                </a:br>
                <a:r>
                  <a:rPr lang="en-US" sz="1400" dirty="0"/>
                  <a:t>How inaccurate is this approximation?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How would your answer change if I told you the data do not reach the ice base and the ice is actually 660m thick in this location?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sz="1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470" y="1381319"/>
                <a:ext cx="4329875" cy="5196967"/>
              </a:xfrm>
              <a:blipFill>
                <a:blip r:embed="rId3"/>
                <a:stretch>
                  <a:fillRect l="-292" t="-488" r="-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8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273697" y="662781"/>
            <a:ext cx="3302621" cy="535759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sz="2400" b="1" dirty="0" err="1">
                <a:solidFill>
                  <a:srgbClr val="FF0000"/>
                </a:solidFill>
              </a:rPr>
              <a:t>numpy</a:t>
            </a:r>
            <a:r>
              <a:rPr lang="en-US" sz="2400" b="1" dirty="0">
                <a:solidFill>
                  <a:srgbClr val="FF0000"/>
                </a:solidFill>
              </a:rPr>
              <a:t> functions and methods I used: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rgbClr val="FF0000"/>
                </a:solidFill>
              </a:rPr>
              <a:t>loadtxt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print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shape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rgbClr val="FF0000"/>
                </a:solidFill>
              </a:rPr>
              <a:t>interp</a:t>
            </a:r>
            <a:endParaRPr lang="en-US" sz="2000" dirty="0">
              <a:solidFill>
                <a:srgbClr val="FF0000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&lt;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diff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mean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rgbClr val="FF0000"/>
                </a:solidFill>
              </a:rPr>
              <a:t>arange</a:t>
            </a:r>
            <a:endParaRPr lang="en-US" sz="2000" dirty="0">
              <a:solidFill>
                <a:srgbClr val="FF0000"/>
              </a:solidFill>
            </a:endParaRPr>
          </a:p>
          <a:p>
            <a:pPr marL="0" indent="0" algn="r">
              <a:buNone/>
            </a:pPr>
            <a:r>
              <a:rPr lang="en-US" sz="2000" dirty="0">
                <a:solidFill>
                  <a:srgbClr val="FF0000"/>
                </a:solidFill>
              </a:rPr>
              <a:t>concatenate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A65622-2B75-6FFC-C8A4-2A818A05CAFD}"/>
              </a:ext>
            </a:extLst>
          </p:cNvPr>
          <p:cNvSpPr txBox="1"/>
          <p:nvPr/>
        </p:nvSpPr>
        <p:spPr>
          <a:xfrm>
            <a:off x="4414344" y="3186325"/>
            <a:ext cx="2769741" cy="22159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indent="0" algn="r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FF0000"/>
                </a:solidFill>
              </a:rPr>
              <a:t>matplotlib functions and methods I used: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800" dirty="0">
                <a:solidFill>
                  <a:srgbClr val="FF0000"/>
                </a:solidFill>
              </a:rPr>
              <a:t>Plot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FF0000"/>
                </a:solidFill>
              </a:rPr>
              <a:t>ylabel</a:t>
            </a:r>
            <a:endParaRPr lang="en-US" dirty="0">
              <a:solidFill>
                <a:srgbClr val="FF0000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FF0000"/>
                </a:solidFill>
              </a:rPr>
              <a:t>Xlabel</a:t>
            </a:r>
            <a:endParaRPr lang="en-US" dirty="0">
              <a:solidFill>
                <a:srgbClr val="FF0000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FF0000"/>
                </a:solidFill>
              </a:rPr>
              <a:t>Ylim</a:t>
            </a:r>
            <a:endParaRPr lang="en-US" dirty="0">
              <a:solidFill>
                <a:srgbClr val="FF0000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0000"/>
                </a:solidFill>
              </a:rPr>
              <a:t>legend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051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7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0BA7F08-C0BD-4CCE-8FCC-1324DA398C4A}">
  <we:reference id="wa104038830" version="1.0.0.3" store="en-US" storeType="OMEX"/>
  <we:alternateReferences>
    <we:reference id="wa104038830" version="1.0.0.3" store="wa10403883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19354</TotalTime>
  <Words>516</Words>
  <Application>Microsoft Macintosh PowerPoint</Application>
  <PresentationFormat>On-screen Show (4:3)</PresentationFormat>
  <Paragraphs>75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Discretization and numerical integration</vt:lpstr>
      <vt:lpstr>Getting started</vt:lpstr>
      <vt:lpstr>Write a python notebook to answer these questions/do these tasks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Kingslake</dc:creator>
  <cp:lastModifiedBy>jkingslake</cp:lastModifiedBy>
  <cp:revision>64</cp:revision>
  <dcterms:created xsi:type="dcterms:W3CDTF">2018-01-20T21:09:48Z</dcterms:created>
  <dcterms:modified xsi:type="dcterms:W3CDTF">2025-09-09T20:34:11Z</dcterms:modified>
</cp:coreProperties>
</file>

<file path=docProps/thumbnail.jpeg>
</file>